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6" r:id="rId3"/>
    <p:sldId id="304" r:id="rId4"/>
    <p:sldId id="278" r:id="rId5"/>
    <p:sldId id="298" r:id="rId6"/>
    <p:sldId id="299" r:id="rId7"/>
    <p:sldId id="293" r:id="rId8"/>
    <p:sldId id="294" r:id="rId9"/>
    <p:sldId id="305" r:id="rId10"/>
    <p:sldId id="306" r:id="rId11"/>
    <p:sldId id="308" r:id="rId12"/>
    <p:sldId id="310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Charmbury" initials="D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95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34580" autoAdjust="0"/>
    <p:restoredTop sz="86410" autoAdjust="0"/>
  </p:normalViewPr>
  <p:slideViewPr>
    <p:cSldViewPr>
      <p:cViewPr varScale="1">
        <p:scale>
          <a:sx n="79" d="100"/>
          <a:sy n="79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C1B2-5349-40D0-A398-9EB1187A4ECA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9C83-8DE4-495B-AB4F-7E85E8554B7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l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93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54DD-B3B5-41D3-A55E-F5AAD7932D60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D087-2A91-4B47-B91E-7E638EA9DF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l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7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7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2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9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0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7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6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35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4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7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5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1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D087-2A91-4B47-B91E-7E638EA9DF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9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6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3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0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5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1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8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0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8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6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190D-2B82-4970-81AA-21EA9C30F52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68C1-90AD-46CB-BB94-8C8BB9AE4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048672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Telford Land 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Deal</a:t>
            </a:r>
            <a:b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Report (21/22)</a:t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Marches LEP Board</a:t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November 2022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941168"/>
            <a:ext cx="1920406" cy="158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388744"/>
            <a:ext cx="2664183" cy="920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728" y="4798715"/>
            <a:ext cx="1969179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93" y="332657"/>
            <a:ext cx="8036539" cy="720079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TWC’s Profit Share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052736"/>
            <a:ext cx="8193734" cy="1304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5373" y="1323155"/>
            <a:ext cx="7631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52544"/>
              </p:ext>
            </p:extLst>
          </p:nvPr>
        </p:nvGraphicFramePr>
        <p:xfrm>
          <a:off x="1043608" y="1700809"/>
          <a:ext cx="7128792" cy="3456383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3930965941"/>
                    </a:ext>
                  </a:extLst>
                </a:gridCol>
                <a:gridCol w="1253346">
                  <a:extLst>
                    <a:ext uri="{9D8B030D-6E8A-4147-A177-3AD203B41FA5}">
                      <a16:colId xmlns:a16="http://schemas.microsoft.com/office/drawing/2014/main" val="2969109641"/>
                    </a:ext>
                  </a:extLst>
                </a:gridCol>
                <a:gridCol w="3499182">
                  <a:extLst>
                    <a:ext uri="{9D8B030D-6E8A-4147-A177-3AD203B41FA5}">
                      <a16:colId xmlns:a16="http://schemas.microsoft.com/office/drawing/2014/main" val="1207685361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Investment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043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Plot 2 Hortonwood West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£1.0m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gap funding to support delivery of 15 small business starter units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2827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Identified ‘constrained sites’ within the Land Deal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£1.0m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Remediation and stabilisation works across named sites identified for investment in the overarching Land Deal  in lieu of HE investment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6688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 NiPark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£0.5m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gap funding to support delivery of 24 units for agri –tech/enterprise 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9040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2 NiPark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£1.4m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gap funding to support delivery of 3 x 10,000sq.ft units.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5967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Plot 12 Hortonwood West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£3.1m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gap funding to support delivery of 24 starter/business units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44236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Oakengates &amp; Station Quarter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£14m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gap fund  the delivery of the infrastructure, enabling and commercial elements of the proposals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64955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9888" y="2297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93" y="332657"/>
            <a:ext cx="8036539" cy="720079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Enabled Commercial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052736"/>
            <a:ext cx="8193734" cy="1304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5373" y="1323155"/>
            <a:ext cx="7631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9888" y="2297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86653"/>
            <a:ext cx="8712969" cy="49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93" y="332657"/>
            <a:ext cx="8036539" cy="720079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Enabled Commercial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052736"/>
            <a:ext cx="8193734" cy="1304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5373" y="1323155"/>
            <a:ext cx="7631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9888" y="2297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80" y="1345250"/>
            <a:ext cx="8431891" cy="52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93" y="332657"/>
            <a:ext cx="8036539" cy="720079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Enabled Residential 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052736"/>
            <a:ext cx="8193734" cy="1304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5373" y="1323155"/>
            <a:ext cx="7631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9888" y="2297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17" y="1326334"/>
            <a:ext cx="8177750" cy="48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Telford Land Deal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96752"/>
            <a:ext cx="8147248" cy="0"/>
          </a:xfrm>
          <a:prstGeom prst="line">
            <a:avLst/>
          </a:prstGeom>
          <a:ln w="76200">
            <a:solidFill>
              <a:srgbClr val="E95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556792"/>
            <a:ext cx="8147248" cy="477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smtClean="0"/>
              <a:t>Recommendation</a:t>
            </a: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700" dirty="0"/>
              <a:t>That </a:t>
            </a:r>
            <a:r>
              <a:rPr lang="en-GB" sz="2700" dirty="0" smtClean="0"/>
              <a:t>Board notes the outcomes </a:t>
            </a:r>
            <a:r>
              <a:rPr lang="en-GB" sz="2700" dirty="0"/>
              <a:t>achieved during the </a:t>
            </a:r>
            <a:r>
              <a:rPr lang="en-GB" sz="2700" dirty="0" smtClean="0"/>
              <a:t>2021/2022 </a:t>
            </a:r>
            <a:r>
              <a:rPr lang="en-GB" sz="2700" dirty="0"/>
              <a:t>financial year and overall since the Land Deal </a:t>
            </a:r>
            <a:r>
              <a:rPr lang="en-GB" sz="2700" dirty="0" smtClean="0"/>
              <a:t>Board members.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722" y="4715155"/>
            <a:ext cx="2520280" cy="1618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23" y="4715156"/>
            <a:ext cx="2399310" cy="161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67" y="4715154"/>
            <a:ext cx="2372235" cy="16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Telford Land Deal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280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 smtClean="0"/>
              <a:t>Objectives</a:t>
            </a:r>
            <a:r>
              <a:rPr lang="en-GB" sz="2700" dirty="0"/>
              <a:t>:</a:t>
            </a:r>
          </a:p>
          <a:p>
            <a:r>
              <a:rPr lang="en-GB" sz="2700" dirty="0"/>
              <a:t>Accelerate delivery of sites to market including brownfield and stalled sites</a:t>
            </a:r>
          </a:p>
          <a:p>
            <a:r>
              <a:rPr lang="en-GB" sz="2700" dirty="0"/>
              <a:t>Delivery of outputs over a 10 year programme: 2800 new homes, 8500 jobs and 300,000 sq.m of commercial floor space</a:t>
            </a:r>
          </a:p>
          <a:p>
            <a:r>
              <a:rPr lang="en-GB" sz="2700" dirty="0"/>
              <a:t>Generate capital receipts site by site over and above baseline </a:t>
            </a:r>
            <a:r>
              <a:rPr lang="en-GB" sz="2700" dirty="0" smtClean="0"/>
              <a:t>(2015) values</a:t>
            </a:r>
            <a:r>
              <a:rPr lang="en-GB" sz="2700" dirty="0"/>
              <a:t>.​ ​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96752"/>
            <a:ext cx="8147248" cy="0"/>
          </a:xfrm>
          <a:prstGeom prst="line">
            <a:avLst/>
          </a:prstGeom>
          <a:ln w="76200">
            <a:solidFill>
              <a:srgbClr val="E95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9" y="5104782"/>
            <a:ext cx="2737341" cy="1463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635" y="5103473"/>
            <a:ext cx="2298391" cy="1463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647" y="5085184"/>
            <a:ext cx="2597121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Model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147248" cy="0"/>
          </a:xfrm>
          <a:prstGeom prst="line">
            <a:avLst/>
          </a:prstGeom>
          <a:ln w="76200">
            <a:solidFill>
              <a:srgbClr val="E95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1560" y="1720840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Rolling 3 </a:t>
            </a:r>
            <a:r>
              <a:rPr lang="en-GB" sz="2100" dirty="0"/>
              <a:t>year </a:t>
            </a:r>
            <a:r>
              <a:rPr lang="en-GB" sz="2100" dirty="0" smtClean="0"/>
              <a:t>Investment and Disposal Plan </a:t>
            </a:r>
            <a:r>
              <a:rPr lang="en-GB" sz="2100" dirty="0"/>
              <a:t>– setting out investment into sites; site sales and </a:t>
            </a:r>
            <a:r>
              <a:rPr lang="en-GB" sz="2100" dirty="0" smtClean="0"/>
              <a:t>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First </a:t>
            </a:r>
            <a:r>
              <a:rPr lang="en-GB" sz="2100" dirty="0"/>
              <a:t>call on </a:t>
            </a:r>
            <a:r>
              <a:rPr lang="en-GB" sz="2100" dirty="0" smtClean="0"/>
              <a:t>receipts:</a:t>
            </a:r>
          </a:p>
          <a:p>
            <a:r>
              <a:rPr lang="en-GB" sz="2100" dirty="0"/>
              <a:t>	</a:t>
            </a:r>
            <a:r>
              <a:rPr lang="en-GB" sz="2100" dirty="0" smtClean="0"/>
              <a:t> </a:t>
            </a:r>
            <a:r>
              <a:rPr lang="en-GB" sz="2100" dirty="0"/>
              <a:t>– repayment 2015 </a:t>
            </a:r>
            <a:r>
              <a:rPr lang="en-GB" sz="2100" dirty="0" smtClean="0"/>
              <a:t>values</a:t>
            </a:r>
          </a:p>
          <a:p>
            <a:r>
              <a:rPr lang="en-GB" sz="2100" dirty="0"/>
              <a:t>	</a:t>
            </a:r>
            <a:r>
              <a:rPr lang="en-GB" sz="2100" dirty="0" smtClean="0"/>
              <a:t> </a:t>
            </a:r>
            <a:r>
              <a:rPr lang="en-GB" sz="2100" dirty="0"/>
              <a:t>– agreed partner </a:t>
            </a:r>
            <a:r>
              <a:rPr lang="en-GB" sz="2100" dirty="0" smtClean="0"/>
              <a:t>costs</a:t>
            </a:r>
          </a:p>
          <a:p>
            <a:r>
              <a:rPr lang="en-GB" sz="2100" dirty="0"/>
              <a:t>	</a:t>
            </a:r>
            <a:r>
              <a:rPr lang="en-GB" sz="2100" dirty="0" smtClean="0"/>
              <a:t> </a:t>
            </a:r>
            <a:r>
              <a:rPr lang="en-GB" sz="2100" b="1" dirty="0"/>
              <a:t>A</a:t>
            </a:r>
            <a:r>
              <a:rPr lang="en-GB" sz="2100" b="1" dirty="0" smtClean="0"/>
              <a:t>ny  </a:t>
            </a:r>
            <a:r>
              <a:rPr lang="en-GB" sz="2100" b="1" dirty="0"/>
              <a:t>remainder = profit </a:t>
            </a:r>
            <a:r>
              <a:rPr lang="en-GB" sz="2100" b="1" dirty="0" smtClean="0"/>
              <a:t>share</a:t>
            </a:r>
          </a:p>
          <a:p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Allocation of profit share :</a:t>
            </a:r>
          </a:p>
          <a:p>
            <a:r>
              <a:rPr lang="en-GB" sz="2100" dirty="0" smtClean="0"/>
              <a:t>	- </a:t>
            </a:r>
            <a:r>
              <a:rPr lang="en-GB" sz="2100" b="1" dirty="0" smtClean="0"/>
              <a:t>Profit </a:t>
            </a:r>
            <a:r>
              <a:rPr lang="en-GB" sz="2100" b="1" dirty="0"/>
              <a:t>share Homes England– 15%</a:t>
            </a:r>
          </a:p>
          <a:p>
            <a:r>
              <a:rPr lang="en-GB" sz="2100" dirty="0" smtClean="0"/>
              <a:t>	- </a:t>
            </a:r>
            <a:r>
              <a:rPr lang="en-GB" sz="2100" b="1" dirty="0" smtClean="0"/>
              <a:t>Profit </a:t>
            </a:r>
            <a:r>
              <a:rPr lang="en-GB" sz="2100" b="1" dirty="0"/>
              <a:t>Share TWC – 85</a:t>
            </a:r>
            <a:r>
              <a:rPr lang="en-GB" sz="2100" b="1" dirty="0" smtClean="0"/>
              <a:t>%</a:t>
            </a:r>
          </a:p>
          <a:p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Within 85% TWC profit share – first £2m earmarked to ‘constrained sites’ and </a:t>
            </a:r>
            <a:r>
              <a:rPr lang="en-GB" sz="2100" b="1" dirty="0"/>
              <a:t>15% to the Marches LEP</a:t>
            </a:r>
          </a:p>
        </p:txBody>
      </p:sp>
    </p:spTree>
    <p:extLst>
      <p:ext uri="{BB962C8B-B14F-4D97-AF65-F5344CB8AC3E}">
        <p14:creationId xmlns:p14="http://schemas.microsoft.com/office/powerpoint/2010/main" val="20592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Headlines – The Land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296"/>
            <a:ext cx="8147248" cy="4866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b="1" dirty="0" smtClean="0"/>
              <a:t>2015/16-2021/22</a:t>
            </a:r>
            <a:endParaRPr lang="en-GB" sz="1600" b="1" dirty="0"/>
          </a:p>
          <a:p>
            <a:pPr marL="257175" indent="-257175"/>
            <a:r>
              <a:rPr lang="en-GB" sz="1600" dirty="0"/>
              <a:t>Delivered the sale of a total of </a:t>
            </a:r>
            <a:r>
              <a:rPr lang="en-GB" sz="1600" dirty="0" smtClean="0"/>
              <a:t>29 </a:t>
            </a:r>
            <a:r>
              <a:rPr lang="en-GB" sz="1600" dirty="0"/>
              <a:t>commercial sites and </a:t>
            </a:r>
            <a:r>
              <a:rPr lang="en-GB" sz="1600" dirty="0" smtClean="0"/>
              <a:t>23 </a:t>
            </a:r>
            <a:r>
              <a:rPr lang="en-GB" sz="1600" dirty="0"/>
              <a:t>sites for residential development</a:t>
            </a:r>
          </a:p>
          <a:p>
            <a:pPr marL="257175" indent="-257175"/>
            <a:r>
              <a:rPr lang="en-GB" sz="1600" dirty="0"/>
              <a:t>Gross sales income of </a:t>
            </a:r>
            <a:r>
              <a:rPr lang="en-GB" sz="1600" dirty="0" smtClean="0"/>
              <a:t>£41.9 </a:t>
            </a:r>
            <a:r>
              <a:rPr lang="en-GB" sz="1600" dirty="0"/>
              <a:t>million. </a:t>
            </a:r>
          </a:p>
          <a:p>
            <a:pPr marL="257175" indent="-257175"/>
            <a:r>
              <a:rPr lang="en-GB" sz="1600" dirty="0"/>
              <a:t>EFS of </a:t>
            </a:r>
            <a:r>
              <a:rPr lang="en-GB" sz="1600" dirty="0" smtClean="0"/>
              <a:t> 143,988sqm </a:t>
            </a:r>
            <a:r>
              <a:rPr lang="en-GB" sz="1600" dirty="0"/>
              <a:t>(</a:t>
            </a:r>
            <a:r>
              <a:rPr lang="en-GB" sz="1600" dirty="0" smtClean="0"/>
              <a:t>1,549,873sqft</a:t>
            </a:r>
            <a:r>
              <a:rPr lang="en-GB" sz="1600" dirty="0"/>
              <a:t>) </a:t>
            </a:r>
          </a:p>
          <a:p>
            <a:pPr marL="257175" indent="-257175"/>
            <a:r>
              <a:rPr lang="en-GB" sz="1600" dirty="0"/>
              <a:t>Delivery of </a:t>
            </a:r>
            <a:r>
              <a:rPr lang="en-GB" sz="1600" dirty="0" smtClean="0"/>
              <a:t>1926 </a:t>
            </a:r>
            <a:r>
              <a:rPr lang="en-GB" sz="1600" dirty="0"/>
              <a:t>new jobs. </a:t>
            </a:r>
          </a:p>
          <a:p>
            <a:pPr marL="257175" indent="-257175"/>
            <a:r>
              <a:rPr lang="en-GB" sz="1600" dirty="0" smtClean="0"/>
              <a:t>1284 </a:t>
            </a:r>
            <a:r>
              <a:rPr lang="en-GB" sz="1600" dirty="0"/>
              <a:t>new homes </a:t>
            </a:r>
          </a:p>
          <a:p>
            <a:pPr marL="257175" indent="-257175"/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r>
              <a:rPr lang="en-GB" sz="1600" b="1" dirty="0" smtClean="0"/>
              <a:t>2021/22 </a:t>
            </a:r>
            <a:endParaRPr lang="en-GB" sz="1600" b="1" dirty="0"/>
          </a:p>
          <a:p>
            <a:pPr marL="257175" indent="-257175"/>
            <a:r>
              <a:rPr lang="en-GB" sz="1600" dirty="0"/>
              <a:t>Gross sale income of </a:t>
            </a:r>
            <a:r>
              <a:rPr lang="en-GB" sz="1600" dirty="0" smtClean="0"/>
              <a:t>£1.6 </a:t>
            </a:r>
            <a:r>
              <a:rPr lang="en-GB" sz="1600" dirty="0"/>
              <a:t>million </a:t>
            </a:r>
          </a:p>
          <a:p>
            <a:pPr marL="257175" indent="-257175"/>
            <a:r>
              <a:rPr lang="en-GB" sz="1600" dirty="0"/>
              <a:t>EFS of </a:t>
            </a:r>
            <a:r>
              <a:rPr lang="en-GB" sz="1600" dirty="0" smtClean="0"/>
              <a:t>13,109sqm (141,104sqft</a:t>
            </a:r>
            <a:r>
              <a:rPr lang="en-GB" sz="1600" dirty="0"/>
              <a:t>)</a:t>
            </a:r>
          </a:p>
          <a:p>
            <a:pPr marL="257175" indent="-257175"/>
            <a:r>
              <a:rPr lang="en-GB" sz="1600" dirty="0"/>
              <a:t>Delivery of </a:t>
            </a:r>
            <a:r>
              <a:rPr lang="en-GB" sz="1600" dirty="0" smtClean="0"/>
              <a:t>200 </a:t>
            </a:r>
            <a:r>
              <a:rPr lang="en-GB" sz="1600" dirty="0"/>
              <a:t>new jobs </a:t>
            </a:r>
          </a:p>
          <a:p>
            <a:pPr marL="257175" indent="-257175"/>
            <a:r>
              <a:rPr lang="en-GB" sz="1600" dirty="0" smtClean="0"/>
              <a:t>343 </a:t>
            </a:r>
            <a:r>
              <a:rPr lang="en-GB" sz="1600" dirty="0"/>
              <a:t>new homes</a:t>
            </a:r>
          </a:p>
          <a:p>
            <a:pPr marL="257175" indent="-257175"/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2022/23 </a:t>
            </a:r>
            <a:r>
              <a:rPr lang="en-GB" sz="1600" b="1" dirty="0"/>
              <a:t>(forecast)</a:t>
            </a:r>
          </a:p>
          <a:p>
            <a:pPr marL="257175" indent="-257175"/>
            <a:r>
              <a:rPr lang="en-GB" sz="1600" dirty="0"/>
              <a:t>Gross sale income of  c</a:t>
            </a:r>
            <a:r>
              <a:rPr lang="en-GB" sz="1600" dirty="0" smtClean="0"/>
              <a:t>.£21 </a:t>
            </a:r>
            <a:r>
              <a:rPr lang="en-GB" sz="1600" dirty="0"/>
              <a:t>million   </a:t>
            </a:r>
          </a:p>
          <a:p>
            <a:pPr marL="257175" indent="-257175"/>
            <a:r>
              <a:rPr lang="en-GB" sz="1600" dirty="0"/>
              <a:t>EFS of </a:t>
            </a:r>
            <a:r>
              <a:rPr lang="en-GB" sz="1600" dirty="0" smtClean="0"/>
              <a:t>59,192sqm (637,137sqft</a:t>
            </a:r>
            <a:r>
              <a:rPr lang="en-GB" sz="1600" dirty="0"/>
              <a:t>)</a:t>
            </a:r>
          </a:p>
          <a:p>
            <a:pPr marL="257175" indent="-257175"/>
            <a:r>
              <a:rPr lang="en-GB" sz="1600" dirty="0"/>
              <a:t>Delivery of </a:t>
            </a:r>
            <a:r>
              <a:rPr lang="en-GB" sz="1600" dirty="0" smtClean="0"/>
              <a:t>442 </a:t>
            </a:r>
            <a:r>
              <a:rPr lang="en-GB" sz="1600" dirty="0"/>
              <a:t>jobs</a:t>
            </a:r>
          </a:p>
          <a:p>
            <a:pPr marL="257175" indent="-257175"/>
            <a:r>
              <a:rPr lang="en-GB" sz="1600" dirty="0" smtClean="0"/>
              <a:t>299 </a:t>
            </a:r>
            <a:r>
              <a:rPr lang="en-GB" sz="1600" dirty="0"/>
              <a:t>new homes  				</a:t>
            </a:r>
            <a:r>
              <a:rPr lang="en-GB" sz="1600" dirty="0" smtClean="0"/>
              <a:t>(Stats reported to  DLUHC - Appendix A)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147248" cy="0"/>
          </a:xfrm>
          <a:prstGeom prst="line">
            <a:avLst/>
          </a:prstGeom>
          <a:ln w="76200">
            <a:solidFill>
              <a:srgbClr val="E95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Benefits to Telford and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Wrekin Offer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296"/>
            <a:ext cx="8561222" cy="4866040"/>
          </a:xfrm>
        </p:spPr>
        <p:txBody>
          <a:bodyPr>
            <a:normAutofit/>
          </a:bodyPr>
          <a:lstStyle/>
          <a:p>
            <a:pPr marL="257175" indent="-257175"/>
            <a:endParaRPr lang="en-GB" sz="1600" dirty="0"/>
          </a:p>
          <a:p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147248" cy="0"/>
          </a:xfrm>
          <a:prstGeom prst="line">
            <a:avLst/>
          </a:prstGeom>
          <a:ln w="76200">
            <a:solidFill>
              <a:srgbClr val="E95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1560" y="1956896"/>
            <a:ext cx="770485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500" dirty="0"/>
              <a:t>React quickly to the market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500" dirty="0"/>
              <a:t>Capitalise on investment demand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500" dirty="0"/>
              <a:t>De-risk sites for employment and residential development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500" dirty="0"/>
              <a:t>Provide bespoke </a:t>
            </a:r>
            <a:r>
              <a:rPr lang="en-GB" sz="2500" dirty="0" smtClean="0"/>
              <a:t>buildings for end users</a:t>
            </a:r>
            <a:endParaRPr lang="en-GB" sz="2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500" dirty="0"/>
              <a:t>Invest in </a:t>
            </a:r>
            <a:r>
              <a:rPr lang="en-GB" sz="2500" dirty="0" smtClean="0"/>
              <a:t>infrastructure to enable delivery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500" dirty="0" smtClean="0"/>
              <a:t>Job creation and safeguarding of jobs</a:t>
            </a:r>
            <a:endParaRPr lang="en-GB" sz="2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500" dirty="0"/>
              <a:t>Provides a unique service to investors:	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GB" sz="2500" dirty="0"/>
              <a:t>Land Deal 						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GB" sz="2500" dirty="0"/>
              <a:t>Growth Fund				             	</a:t>
            </a:r>
            <a:r>
              <a:rPr lang="en-GB" sz="2500" dirty="0" smtClean="0"/>
              <a:t> </a:t>
            </a:r>
            <a:endParaRPr lang="en-GB" sz="2500" dirty="0"/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GB" sz="2500" dirty="0"/>
              <a:t>Enterprise Telford </a:t>
            </a:r>
            <a:r>
              <a:rPr lang="en-GB" sz="2500" dirty="0" smtClean="0"/>
              <a:t>Pledge</a:t>
            </a:r>
          </a:p>
        </p:txBody>
      </p:sp>
    </p:spTree>
    <p:extLst>
      <p:ext uri="{BB962C8B-B14F-4D97-AF65-F5344CB8AC3E}">
        <p14:creationId xmlns:p14="http://schemas.microsoft.com/office/powerpoint/2010/main" val="35356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893" y="332657"/>
            <a:ext cx="7961539" cy="731492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3370927"/>
            <a:ext cx="5256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Hortonwood Plot 11B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Sale completed Sept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Started on site </a:t>
            </a:r>
            <a:r>
              <a:rPr lang="en-GB" sz="1400" dirty="0" smtClean="0"/>
              <a:t>Sept </a:t>
            </a:r>
            <a:r>
              <a:rPr lang="en-GB" sz="1400" dirty="0"/>
              <a:t>2021, completed July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Delivered  11,482sqm (123,592sqft) production and warehouse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New Head Quarters Building for Portion </a:t>
            </a:r>
            <a:r>
              <a:rPr lang="en-GB" sz="1400" dirty="0"/>
              <a:t>S</a:t>
            </a:r>
            <a:r>
              <a:rPr lang="en-GB" sz="1400" dirty="0" smtClean="0"/>
              <a:t>olutions  Ltd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064150"/>
            <a:ext cx="8193734" cy="103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8" y="4805386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Halesfield 18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Sold to Redsun Projects Ltd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3 industrial units totalling 7153sqm (77,000sqft)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Energy Performance Rating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Started onsite Feb 2021, completed March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Smartwater, Load Lock &amp; Sirane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1305342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Ni.Park Newport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Delivery of 24 Phase 1 units completed October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Phase 2  -  3 units 2,787sqm (30,000sqft), due to start late 2022</a:t>
            </a:r>
            <a:endParaRPr lang="en-GB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Solar panels and EV charging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Phase 1 and 2 Funded through profit share generated from Land </a:t>
            </a:r>
            <a:r>
              <a:rPr lang="en-GB" sz="1400" dirty="0"/>
              <a:t>D</a:t>
            </a:r>
            <a:r>
              <a:rPr lang="en-GB" sz="1400" dirty="0" smtClean="0"/>
              <a:t>eal and the Council’s Growth Fund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3267532"/>
            <a:ext cx="2553350" cy="1433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19" y="4805386"/>
            <a:ext cx="2552435" cy="1761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8" y="1450739"/>
            <a:ext cx="2534879" cy="162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93" y="332657"/>
            <a:ext cx="8036539" cy="720079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052736"/>
            <a:ext cx="8193734" cy="1304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5373" y="1323155"/>
            <a:ext cx="7631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47863" y="5157192"/>
            <a:ext cx="5321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Majestic Way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Sold to Living </a:t>
            </a:r>
            <a:r>
              <a:rPr lang="en-GB" sz="1400" dirty="0"/>
              <a:t>S</a:t>
            </a:r>
            <a:r>
              <a:rPr lang="en-GB" sz="1400" dirty="0" smtClean="0"/>
              <a:t>pace Housing Ltd for 39 new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100% affordable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Work started Dec 2020, 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smtClean="0"/>
              <a:t>development completed </a:t>
            </a:r>
            <a:r>
              <a:rPr lang="en-GB" sz="1400" dirty="0"/>
              <a:t>A</a:t>
            </a:r>
            <a:r>
              <a:rPr lang="en-GB" sz="1400" dirty="0" smtClean="0"/>
              <a:t>pril 2022</a:t>
            </a:r>
            <a:endParaRPr lang="en-GB" sz="14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3356992"/>
            <a:ext cx="518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Pool Hill Road, Site D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Site acquired by Central and County for 36 new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Joint disposal between the Council (21) and </a:t>
            </a:r>
            <a:r>
              <a:rPr lang="en-GB" sz="1400" dirty="0"/>
              <a:t>H</a:t>
            </a:r>
            <a:r>
              <a:rPr lang="en-GB" sz="1400" dirty="0" smtClean="0"/>
              <a:t>omes England (11)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Start on site expected early 2023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155679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Land at The Hem, Nedge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Planning consent secured for 350 new homes.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Contracts exchanged subject to 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25 % affordable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Start on site expected April 2023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4976050"/>
            <a:ext cx="2420275" cy="1658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85" y="1508893"/>
            <a:ext cx="2430451" cy="1584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1" y="3182787"/>
            <a:ext cx="2420275" cy="17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93" y="332657"/>
            <a:ext cx="8036539" cy="720079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Land Deal Investment to 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052736"/>
            <a:ext cx="8193734" cy="1304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5373" y="1323155"/>
            <a:ext cx="7631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576" y="1582341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£21.9M gross cumulative investment 7 years to 31 March 2022 </a:t>
            </a:r>
          </a:p>
          <a:p>
            <a:endParaRPr lang="en-GB" dirty="0"/>
          </a:p>
          <a:p>
            <a:r>
              <a:rPr lang="en-GB" dirty="0"/>
              <a:t>£41.9M gross land receipts in the same period</a:t>
            </a:r>
          </a:p>
          <a:p>
            <a:endParaRPr lang="en-GB" dirty="0"/>
          </a:p>
          <a:p>
            <a:r>
              <a:rPr lang="en-GB" dirty="0"/>
              <a:t>£8.2M cumulative profit share </a:t>
            </a:r>
            <a:r>
              <a:rPr lang="en-GB" dirty="0" smtClean="0"/>
              <a:t>achieved by the partners:</a:t>
            </a:r>
            <a:endParaRPr lang="en-GB" dirty="0"/>
          </a:p>
          <a:p>
            <a:endParaRPr lang="en-GB" dirty="0"/>
          </a:p>
          <a:p>
            <a:r>
              <a:rPr lang="en-GB" dirty="0"/>
              <a:t>	Homes England - 	</a:t>
            </a:r>
            <a:r>
              <a:rPr lang="en-GB" dirty="0" smtClean="0"/>
              <a:t>	£</a:t>
            </a:r>
            <a:r>
              <a:rPr lang="en-GB" dirty="0"/>
              <a:t>1.23M</a:t>
            </a:r>
          </a:p>
          <a:p>
            <a:r>
              <a:rPr lang="en-GB" dirty="0"/>
              <a:t>	TWC -			£</a:t>
            </a:r>
            <a:r>
              <a:rPr lang="en-GB" dirty="0" smtClean="0"/>
              <a:t>6.22M</a:t>
            </a:r>
            <a:endParaRPr lang="en-GB" dirty="0"/>
          </a:p>
          <a:p>
            <a:r>
              <a:rPr lang="en-GB" dirty="0"/>
              <a:t>	Net LEP  - 		£0.75M </a:t>
            </a:r>
            <a:r>
              <a:rPr lang="en-GB" dirty="0" smtClean="0"/>
              <a:t>*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sz="1200" dirty="0"/>
              <a:t>*15% of TWC after £2M for constrained sites</a:t>
            </a:r>
          </a:p>
        </p:txBody>
      </p:sp>
    </p:spTree>
    <p:extLst>
      <p:ext uri="{BB962C8B-B14F-4D97-AF65-F5344CB8AC3E}">
        <p14:creationId xmlns:p14="http://schemas.microsoft.com/office/powerpoint/2010/main" val="38919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E7E9FC6505DC47BCD3A2D330E834A6" ma:contentTypeVersion="19" ma:contentTypeDescription="Create a new document." ma:contentTypeScope="" ma:versionID="cf226f17a6cd6f2ec4a4a1ea711c2ac0">
  <xsd:schema xmlns:xsd="http://www.w3.org/2001/XMLSchema" xmlns:xs="http://www.w3.org/2001/XMLSchema" xmlns:p="http://schemas.microsoft.com/office/2006/metadata/properties" xmlns:ns2="993aa593-7e50-4d4e-a316-0de6b6c4b5f1" xmlns:ns3="adaffe05-7fcb-42c7-bb06-db14672b1fc0" targetNamespace="http://schemas.microsoft.com/office/2006/metadata/properties" ma:root="true" ma:fieldsID="2a446b83e3bf32aef7b4f91eb249b9d0" ns2:_="" ns3:_="">
    <xsd:import namespace="993aa593-7e50-4d4e-a316-0de6b6c4b5f1"/>
    <xsd:import namespace="adaffe05-7fcb-42c7-bb06-db14672b1f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a593-7e50-4d4e-a316-0de6b6c4b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8487ef33-958e-4f89-b14d-f04195aa7a9e}" ma:internalName="TaxCatchAll" ma:showField="CatchAllData" ma:web="993aa593-7e50-4d4e-a316-0de6b6c4b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ffe05-7fcb-42c7-bb06-db14672b1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994b6e-9114-4ec2-b8a3-46184e9bf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995B5-6D0C-4406-A89A-76097A6E34A2}"/>
</file>

<file path=customXml/itemProps2.xml><?xml version="1.0" encoding="utf-8"?>
<ds:datastoreItem xmlns:ds="http://schemas.openxmlformats.org/officeDocument/2006/customXml" ds:itemID="{C053710F-5741-4E7D-B04C-B9FC400937D8}"/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802</Words>
  <Application>Microsoft Office PowerPoint</Application>
  <PresentationFormat>On-screen Show (4:3)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Office Theme</vt:lpstr>
      <vt:lpstr>Telford Land Deal Annual Report (21/22)  Marches LEP Board 29 November 2022  </vt:lpstr>
      <vt:lpstr>Telford Land Deal </vt:lpstr>
      <vt:lpstr>Telford Land Deal - Overview</vt:lpstr>
      <vt:lpstr>Funding Model</vt:lpstr>
      <vt:lpstr>Headlines – The Land Deal</vt:lpstr>
      <vt:lpstr>Benefits to Telford and Wrekin Offer</vt:lpstr>
      <vt:lpstr>Achievements</vt:lpstr>
      <vt:lpstr>Achievements</vt:lpstr>
      <vt:lpstr>Land Deal Investment to date</vt:lpstr>
      <vt:lpstr> Investment of TWC’s Profit Share</vt:lpstr>
      <vt:lpstr>Enabled Commercial Developments</vt:lpstr>
      <vt:lpstr>Enabled Commercial Developments</vt:lpstr>
      <vt:lpstr>Enabled Residential  Developments</vt:lpstr>
    </vt:vector>
  </TitlesOfParts>
  <Company>T&amp;W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Telford Land Deal Shadow Board</dc:title>
  <dc:creator>Dunn, James</dc:creator>
  <cp:lastModifiedBy>Dunn, James TW COUNCIL</cp:lastModifiedBy>
  <cp:revision>163</cp:revision>
  <dcterms:created xsi:type="dcterms:W3CDTF">2016-02-23T14:13:16Z</dcterms:created>
  <dcterms:modified xsi:type="dcterms:W3CDTF">2022-11-28T13:40:12Z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a89ea3b1-58ea-4db9-bb50-70ac2368b73c</vt:lpwstr>
  </property>
  <property fmtid="{D5CDD505-2E9C-101B-9397-08002B2CF9AE}" pid="3" name="HCAGPMS">
    <vt:lpwstr>OFFICIAL</vt:lpwstr>
  </property>
</Properties>
</file>